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31" r:id="rId1"/>
  </p:sldMasterIdLst>
  <p:sldIdLst>
    <p:sldId id="256" r:id="rId2"/>
    <p:sldId id="278" r:id="rId3"/>
    <p:sldId id="279" r:id="rId4"/>
    <p:sldId id="281" r:id="rId5"/>
    <p:sldId id="282" r:id="rId6"/>
    <p:sldId id="280" r:id="rId7"/>
    <p:sldId id="283" r:id="rId8"/>
    <p:sldId id="263" r:id="rId9"/>
    <p:sldId id="257" r:id="rId10"/>
    <p:sldId id="258" r:id="rId11"/>
    <p:sldId id="259" r:id="rId12"/>
    <p:sldId id="260" r:id="rId13"/>
    <p:sldId id="261" r:id="rId14"/>
    <p:sldId id="266" r:id="rId15"/>
    <p:sldId id="267" r:id="rId16"/>
    <p:sldId id="268" r:id="rId17"/>
    <p:sldId id="269" r:id="rId18"/>
    <p:sldId id="271" r:id="rId19"/>
    <p:sldId id="270" r:id="rId20"/>
    <p:sldId id="272" r:id="rId21"/>
    <p:sldId id="273" r:id="rId22"/>
    <p:sldId id="274" r:id="rId23"/>
    <p:sldId id="275" r:id="rId24"/>
    <p:sldId id="276" r:id="rId25"/>
    <p:sldId id="277" r:id="rId26"/>
    <p:sldId id="28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55" autoAdjust="0"/>
    <p:restoredTop sz="94660"/>
  </p:normalViewPr>
  <p:slideViewPr>
    <p:cSldViewPr snapToGrid="0">
      <p:cViewPr varScale="1">
        <p:scale>
          <a:sx n="115" d="100"/>
          <a:sy n="115" d="100"/>
        </p:scale>
        <p:origin x="61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6/19/2020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2350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11710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6/19/2020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4514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6/19/2020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85526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6/19/2020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7330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48346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20253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9923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6/19/2020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0889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36022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6/19/2020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03217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7855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0976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297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7638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9505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779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6/19/2020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7069331"/>
      </p:ext>
    </p:extLst>
  </p:cSld>
  <p:clrMap bg1="lt1" tx1="dk1" bg2="lt2" tx2="dk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Amdt revAMP REPORT</a:t>
            </a:r>
            <a:endParaRPr lang="en-US" dirty="0"/>
          </a:p>
        </p:txBody>
      </p:sp>
      <p:sp>
        <p:nvSpPr>
          <p:cNvPr id="3" name="Subtitle 2"/>
          <p:cNvSpPr>
            <a:spLocks noGrp="1"/>
          </p:cNvSpPr>
          <p:nvPr>
            <p:ph type="subTitle" idx="1"/>
          </p:nvPr>
        </p:nvSpPr>
        <p:spPr/>
        <p:txBody>
          <a:bodyPr/>
          <a:lstStyle/>
          <a:p>
            <a:r>
              <a:rPr lang="en-US" dirty="0" smtClean="0"/>
              <a:t>DONE BY THIHAN GAMAGE</a:t>
            </a:r>
            <a:endParaRPr lang="en-US" dirty="0"/>
          </a:p>
        </p:txBody>
      </p:sp>
    </p:spTree>
    <p:extLst>
      <p:ext uri="{BB962C8B-B14F-4D97-AF65-F5344CB8AC3E}">
        <p14:creationId xmlns:p14="http://schemas.microsoft.com/office/powerpoint/2010/main" val="36266330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46437" y="1660854"/>
            <a:ext cx="2302625" cy="369332"/>
          </a:xfrm>
          <a:prstGeom prst="rect">
            <a:avLst/>
          </a:prstGeom>
          <a:noFill/>
        </p:spPr>
        <p:txBody>
          <a:bodyPr wrap="square" rtlCol="0">
            <a:spAutoFit/>
          </a:bodyPr>
          <a:lstStyle/>
          <a:p>
            <a:r>
              <a:rPr lang="en-US" dirty="0" smtClean="0"/>
              <a:t>Testimonials Page</a:t>
            </a:r>
            <a:endParaRPr lang="en-US" dirty="0"/>
          </a:p>
        </p:txBody>
      </p:sp>
      <p:pic>
        <p:nvPicPr>
          <p:cNvPr id="8"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8833" y="2193925"/>
            <a:ext cx="7154334" cy="4024313"/>
          </a:xfrm>
          <a:effectLst>
            <a:outerShdw blurRad="63500" sx="102000" sy="102000" algn="ctr" rotWithShape="0">
              <a:prstClr val="black">
                <a:alpha val="40000"/>
              </a:prstClr>
            </a:outerShdw>
          </a:effectLst>
        </p:spPr>
      </p:pic>
      <p:pic>
        <p:nvPicPr>
          <p:cNvPr id="5"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38" y="2040703"/>
            <a:ext cx="8224034" cy="46260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3252279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38" y="2093249"/>
            <a:ext cx="8194350" cy="4577229"/>
          </a:xfrm>
          <a:prstGeom prst="rect">
            <a:avLst/>
          </a:prstGeom>
          <a:effectLst>
            <a:outerShdw blurRad="63500" sx="102000" sy="102000" algn="ctr" rotWithShape="0">
              <a:prstClr val="black">
                <a:alpha val="40000"/>
              </a:prstClr>
            </a:outerShdw>
          </a:effectLst>
        </p:spPr>
      </p:pic>
      <p:sp>
        <p:nvSpPr>
          <p:cNvPr id="5" name="TextBox 4"/>
          <p:cNvSpPr txBox="1"/>
          <p:nvPr/>
        </p:nvSpPr>
        <p:spPr>
          <a:xfrm>
            <a:off x="2246437" y="1660854"/>
            <a:ext cx="3364654" cy="369332"/>
          </a:xfrm>
          <a:prstGeom prst="rect">
            <a:avLst/>
          </a:prstGeom>
          <a:noFill/>
        </p:spPr>
        <p:txBody>
          <a:bodyPr wrap="square" rtlCol="0">
            <a:spAutoFit/>
          </a:bodyPr>
          <a:lstStyle/>
          <a:p>
            <a:r>
              <a:rPr lang="en-US" dirty="0" smtClean="0"/>
              <a:t>About Developer Page</a:t>
            </a:r>
            <a:endParaRPr lang="en-US" dirty="0"/>
          </a:p>
        </p:txBody>
      </p:sp>
    </p:spTree>
    <p:extLst>
      <p:ext uri="{BB962C8B-B14F-4D97-AF65-F5344CB8AC3E}">
        <p14:creationId xmlns:p14="http://schemas.microsoft.com/office/powerpoint/2010/main" val="8851924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46437" y="1660854"/>
            <a:ext cx="2302625" cy="369332"/>
          </a:xfrm>
          <a:prstGeom prst="rect">
            <a:avLst/>
          </a:prstGeom>
          <a:noFill/>
        </p:spPr>
        <p:txBody>
          <a:bodyPr wrap="square" rtlCol="0">
            <a:spAutoFit/>
          </a:bodyPr>
          <a:lstStyle/>
          <a:p>
            <a:r>
              <a:rPr lang="en-US" dirty="0" smtClean="0"/>
              <a:t>Contact Us Page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37" y="2093249"/>
            <a:ext cx="8194351" cy="457658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3929858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46437" y="1660854"/>
            <a:ext cx="2302625" cy="369332"/>
          </a:xfrm>
          <a:prstGeom prst="rect">
            <a:avLst/>
          </a:prstGeom>
          <a:noFill/>
        </p:spPr>
        <p:txBody>
          <a:bodyPr wrap="square" rtlCol="0">
            <a:spAutoFit/>
          </a:bodyPr>
          <a:lstStyle/>
          <a:p>
            <a:r>
              <a:rPr lang="en-US" dirty="0" smtClean="0"/>
              <a:t>Art Week Page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37" y="2030186"/>
            <a:ext cx="8194351" cy="456723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7192323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1491" y="2942307"/>
            <a:ext cx="9889374" cy="1293028"/>
          </a:xfrm>
        </p:spPr>
        <p:txBody>
          <a:bodyPr>
            <a:noAutofit/>
          </a:bodyPr>
          <a:lstStyle/>
          <a:p>
            <a:pPr algn="ctr"/>
            <a:r>
              <a:rPr lang="en-US" sz="5400" dirty="0" smtClean="0"/>
              <a:t>Usability Principles I Have Used</a:t>
            </a:r>
            <a:endParaRPr lang="en-US" sz="5400" dirty="0"/>
          </a:p>
        </p:txBody>
      </p:sp>
    </p:spTree>
    <p:extLst>
      <p:ext uri="{BB962C8B-B14F-4D97-AF65-F5344CB8AC3E}">
        <p14:creationId xmlns:p14="http://schemas.microsoft.com/office/powerpoint/2010/main" val="42639199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Visibility of system status</a:t>
            </a:r>
            <a:br>
              <a:rPr lang="en-US" b="1" dirty="0"/>
            </a:br>
            <a:endParaRPr lang="en-US" dirty="0"/>
          </a:p>
        </p:txBody>
      </p:sp>
      <p:sp>
        <p:nvSpPr>
          <p:cNvPr id="3" name="Content Placeholder 2"/>
          <p:cNvSpPr>
            <a:spLocks noGrp="1"/>
          </p:cNvSpPr>
          <p:nvPr>
            <p:ph idx="1"/>
          </p:nvPr>
        </p:nvSpPr>
        <p:spPr/>
        <p:txBody>
          <a:bodyPr/>
          <a:lstStyle/>
          <a:p>
            <a:endParaRPr lang="en-US" sz="1600" dirty="0" smtClean="0"/>
          </a:p>
          <a:p>
            <a:r>
              <a:rPr lang="en-US" sz="1600" dirty="0"/>
              <a:t>The visibility of system status alludes to how well the condition of the system is passed on to its clients. Preferably, systems ought to consistently keep clients educated about what is happening, through fitting criticism inside sensible time.</a:t>
            </a:r>
            <a:endParaRPr lang="en-US" sz="1600" dirty="0" smtClean="0"/>
          </a:p>
          <a:p>
            <a:endParaRPr lang="en-US" sz="1600" dirty="0" smtClean="0"/>
          </a:p>
          <a:p>
            <a:endParaRPr lang="en-US" sz="1600" dirty="0"/>
          </a:p>
          <a:p>
            <a:r>
              <a:rPr lang="en-US" sz="1600" dirty="0" smtClean="0"/>
              <a:t>The  Website always keeps users informed about what is going on through feedbacks within short time.</a:t>
            </a:r>
          </a:p>
          <a:p>
            <a:endParaRPr lang="en-US" dirty="0"/>
          </a:p>
        </p:txBody>
      </p:sp>
      <p:pic>
        <p:nvPicPr>
          <p:cNvPr id="4" name="Picture 3"/>
          <p:cNvPicPr>
            <a:picLocks noChangeAspect="1"/>
          </p:cNvPicPr>
          <p:nvPr/>
        </p:nvPicPr>
        <p:blipFill rotWithShape="1">
          <a:blip r:embed="rId2"/>
          <a:srcRect t="9444" b="6667"/>
          <a:stretch/>
        </p:blipFill>
        <p:spPr>
          <a:xfrm>
            <a:off x="5314950" y="4495800"/>
            <a:ext cx="4667250" cy="2202359"/>
          </a:xfrm>
          <a:prstGeom prst="rect">
            <a:avLst/>
          </a:prstGeom>
          <a:effectLst>
            <a:outerShdw blurRad="63500" sx="102000" sy="102000" algn="ctr" rotWithShape="0">
              <a:prstClr val="black">
                <a:alpha val="40000"/>
              </a:prstClr>
            </a:outerShdw>
          </a:effectLst>
        </p:spPr>
      </p:pic>
      <p:sp>
        <p:nvSpPr>
          <p:cNvPr id="6" name="Striped Right Arrow 5"/>
          <p:cNvSpPr/>
          <p:nvPr/>
        </p:nvSpPr>
        <p:spPr>
          <a:xfrm>
            <a:off x="3790950" y="5596979"/>
            <a:ext cx="1310640" cy="556260"/>
          </a:xfrm>
          <a:prstGeom prst="stripedRightArrow">
            <a:avLst>
              <a:gd name="adj1" fmla="val 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436370" y="5596979"/>
            <a:ext cx="2247900" cy="584775"/>
          </a:xfrm>
          <a:prstGeom prst="rect">
            <a:avLst/>
          </a:prstGeom>
          <a:noFill/>
        </p:spPr>
        <p:txBody>
          <a:bodyPr wrap="square" rtlCol="0">
            <a:spAutoFit/>
          </a:bodyPr>
          <a:lstStyle/>
          <a:p>
            <a:r>
              <a:rPr lang="en-US" sz="1600" dirty="0" smtClean="0"/>
              <a:t>Only relevant data is displayed</a:t>
            </a:r>
            <a:endParaRPr lang="en-US" sz="1600" dirty="0"/>
          </a:p>
        </p:txBody>
      </p:sp>
    </p:spTree>
    <p:extLst>
      <p:ext uri="{BB962C8B-B14F-4D97-AF65-F5344CB8AC3E}">
        <p14:creationId xmlns:p14="http://schemas.microsoft.com/office/powerpoint/2010/main" val="32463069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Aesthetic and minimalist design</a:t>
            </a:r>
            <a:br>
              <a:rPr lang="en-US" b="1" dirty="0"/>
            </a:br>
            <a:endParaRPr lang="en-US" dirty="0"/>
          </a:p>
        </p:txBody>
      </p:sp>
      <p:sp>
        <p:nvSpPr>
          <p:cNvPr id="3" name="Content Placeholder 2"/>
          <p:cNvSpPr>
            <a:spLocks noGrp="1"/>
          </p:cNvSpPr>
          <p:nvPr>
            <p:ph idx="1"/>
          </p:nvPr>
        </p:nvSpPr>
        <p:spPr/>
        <p:txBody>
          <a:bodyPr>
            <a:normAutofit/>
          </a:bodyPr>
          <a:lstStyle/>
          <a:p>
            <a:r>
              <a:rPr lang="en-US" sz="1600" dirty="0"/>
              <a:t>Exchanges ought not contain data which is unessential or once in a while required. Each additional unit of data in an exchange rivals the important units of data and decreases their relative visibility.</a:t>
            </a:r>
          </a:p>
        </p:txBody>
      </p:sp>
    </p:spTree>
    <p:extLst>
      <p:ext uri="{BB962C8B-B14F-4D97-AF65-F5344CB8AC3E}">
        <p14:creationId xmlns:p14="http://schemas.microsoft.com/office/powerpoint/2010/main" val="18102250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Recognition rather than recall</a:t>
            </a:r>
            <a:br>
              <a:rPr lang="en-US" b="1" dirty="0"/>
            </a:br>
            <a:endParaRPr lang="en-US" dirty="0"/>
          </a:p>
        </p:txBody>
      </p:sp>
      <p:sp>
        <p:nvSpPr>
          <p:cNvPr id="3" name="Content Placeholder 2"/>
          <p:cNvSpPr>
            <a:spLocks noGrp="1"/>
          </p:cNvSpPr>
          <p:nvPr>
            <p:ph idx="1"/>
          </p:nvPr>
        </p:nvSpPr>
        <p:spPr/>
        <p:txBody>
          <a:bodyPr>
            <a:normAutofit/>
          </a:bodyPr>
          <a:lstStyle/>
          <a:p>
            <a:r>
              <a:rPr lang="en-US" sz="1600" dirty="0"/>
              <a:t>Limit the client's memory load by making items, activities, and choices noticeable. The client ought not need to recollect data starting with one piece of the discourse then onto the next. Guidelines for utilization of the system ought to be noticeable or effectively retrievable at whatever point suitable</a:t>
            </a:r>
            <a:r>
              <a:rPr lang="en-US" sz="1600" dirty="0" smtClean="0"/>
              <a:t>.</a:t>
            </a:r>
          </a:p>
          <a:p>
            <a:endParaRPr lang="en-US" sz="1600" dirty="0" smtClean="0"/>
          </a:p>
          <a:p>
            <a:endParaRPr lang="en-US" sz="1600" dirty="0"/>
          </a:p>
        </p:txBody>
      </p:sp>
    </p:spTree>
    <p:extLst>
      <p:ext uri="{BB962C8B-B14F-4D97-AF65-F5344CB8AC3E}">
        <p14:creationId xmlns:p14="http://schemas.microsoft.com/office/powerpoint/2010/main" val="19513373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Match between system and the real world</a:t>
            </a:r>
          </a:p>
        </p:txBody>
      </p:sp>
      <p:sp>
        <p:nvSpPr>
          <p:cNvPr id="3" name="Content Placeholder 2"/>
          <p:cNvSpPr>
            <a:spLocks noGrp="1"/>
          </p:cNvSpPr>
          <p:nvPr>
            <p:ph idx="1"/>
          </p:nvPr>
        </p:nvSpPr>
        <p:spPr/>
        <p:txBody>
          <a:bodyPr>
            <a:normAutofit/>
          </a:bodyPr>
          <a:lstStyle/>
          <a:p>
            <a:r>
              <a:rPr lang="en-US" sz="1600" dirty="0"/>
              <a:t>The system ought to communicate in the clients' language, with words, expressions and ideas natural to the client, instead of system-situated terms. Follow genuine shows, causing data to show up in a characteristic and consistent request</a:t>
            </a:r>
            <a:r>
              <a:rPr lang="en-US" sz="1600" dirty="0" smtClean="0"/>
              <a:t>.</a:t>
            </a:r>
          </a:p>
          <a:p>
            <a:r>
              <a:rPr lang="en-US" sz="1600" dirty="0" smtClean="0"/>
              <a:t>So basically the site is built for anyone who understands english.</a:t>
            </a:r>
            <a:endParaRPr lang="en-US" sz="1600" dirty="0"/>
          </a:p>
        </p:txBody>
      </p:sp>
      <p:pic>
        <p:nvPicPr>
          <p:cNvPr id="4" name="Picture 3"/>
          <p:cNvPicPr>
            <a:picLocks noChangeAspect="1"/>
          </p:cNvPicPr>
          <p:nvPr/>
        </p:nvPicPr>
        <p:blipFill rotWithShape="1">
          <a:blip r:embed="rId2"/>
          <a:srcRect l="-70" t="9631" r="70" b="8271"/>
          <a:stretch/>
        </p:blipFill>
        <p:spPr>
          <a:xfrm>
            <a:off x="4267200" y="3492501"/>
            <a:ext cx="6680200" cy="3084954"/>
          </a:xfrm>
          <a:prstGeom prst="rect">
            <a:avLst/>
          </a:prstGeom>
          <a:effectLst>
            <a:outerShdw blurRad="63500" sx="102000" sy="102000" algn="ctr" rotWithShape="0">
              <a:prstClr val="black">
                <a:alpha val="40000"/>
              </a:prstClr>
            </a:outerShdw>
          </a:effectLst>
        </p:spPr>
      </p:pic>
      <p:sp>
        <p:nvSpPr>
          <p:cNvPr id="5" name="Quad Arrow 4"/>
          <p:cNvSpPr/>
          <p:nvPr/>
        </p:nvSpPr>
        <p:spPr>
          <a:xfrm>
            <a:off x="7705898" y="5458070"/>
            <a:ext cx="1039091" cy="897774"/>
          </a:xfrm>
          <a:prstGeom prst="quad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744989" y="5705573"/>
            <a:ext cx="1530004" cy="461665"/>
          </a:xfrm>
          <a:prstGeom prst="rect">
            <a:avLst/>
          </a:prstGeom>
          <a:noFill/>
        </p:spPr>
        <p:txBody>
          <a:bodyPr wrap="square" rtlCol="0">
            <a:spAutoFit/>
          </a:bodyPr>
          <a:lstStyle/>
          <a:p>
            <a:r>
              <a:rPr lang="en-US" sz="1200" dirty="0" smtClean="0"/>
              <a:t>Everything is in simple english</a:t>
            </a:r>
            <a:endParaRPr lang="en-US" sz="1200" dirty="0"/>
          </a:p>
        </p:txBody>
      </p:sp>
    </p:spTree>
    <p:extLst>
      <p:ext uri="{BB962C8B-B14F-4D97-AF65-F5344CB8AC3E}">
        <p14:creationId xmlns:p14="http://schemas.microsoft.com/office/powerpoint/2010/main" val="6273864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 control and freedom</a:t>
            </a:r>
            <a:br>
              <a:rPr lang="en-US" b="1" dirty="0"/>
            </a:br>
            <a:endParaRPr lang="en-US" dirty="0"/>
          </a:p>
        </p:txBody>
      </p:sp>
      <p:sp>
        <p:nvSpPr>
          <p:cNvPr id="3" name="Content Placeholder 2"/>
          <p:cNvSpPr>
            <a:spLocks noGrp="1"/>
          </p:cNvSpPr>
          <p:nvPr>
            <p:ph idx="1"/>
          </p:nvPr>
        </p:nvSpPr>
        <p:spPr/>
        <p:txBody>
          <a:bodyPr>
            <a:normAutofit/>
          </a:bodyPr>
          <a:lstStyle/>
          <a:p>
            <a:r>
              <a:rPr lang="en-US" sz="1600" dirty="0"/>
              <a:t>Clients often pick system works accidentally and will require an unmistakably checked "crisis exit" to leave the undesirable state without experiencing an all-encompassing </a:t>
            </a:r>
            <a:r>
              <a:rPr lang="en-US" sz="1600" dirty="0" smtClean="0"/>
              <a:t>exchange</a:t>
            </a:r>
            <a:r>
              <a:rPr lang="en-US" sz="1600" dirty="0"/>
              <a:t>. Backing fix and </a:t>
            </a:r>
            <a:r>
              <a:rPr lang="en-US" sz="1600" dirty="0" smtClean="0"/>
              <a:t>re-try.</a:t>
            </a:r>
          </a:p>
          <a:p>
            <a:endParaRPr lang="en-US" sz="1600" dirty="0"/>
          </a:p>
          <a:p>
            <a:r>
              <a:rPr lang="en-US" sz="1600" dirty="0" smtClean="0"/>
              <a:t>So if you encounter a problem clicking on amdt logo in the navigation bar will put you back to the homepage.</a:t>
            </a:r>
            <a:endParaRPr lang="en-US"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0" y="3698570"/>
            <a:ext cx="6833062" cy="287521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134658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Acknowledgment</a:t>
            </a:r>
            <a:endParaRPr lang="en-US" dirty="0"/>
          </a:p>
        </p:txBody>
      </p:sp>
      <p:sp>
        <p:nvSpPr>
          <p:cNvPr id="3" name="Content Placeholder 2"/>
          <p:cNvSpPr>
            <a:spLocks noGrp="1"/>
          </p:cNvSpPr>
          <p:nvPr>
            <p:ph idx="1"/>
          </p:nvPr>
        </p:nvSpPr>
        <p:spPr/>
        <p:txBody>
          <a:bodyPr/>
          <a:lstStyle/>
          <a:p>
            <a:r>
              <a:rPr lang="en-US" dirty="0" smtClean="0"/>
              <a:t>I hereby would like to thank, AMDT and lecturers for the resources and teaching required skills and assistng me. My parents for providing with necessary resources. My friends for the support to make this project a success.</a:t>
            </a:r>
            <a:endParaRPr lang="en-US" dirty="0"/>
          </a:p>
        </p:txBody>
      </p:sp>
    </p:spTree>
    <p:extLst>
      <p:ext uri="{BB962C8B-B14F-4D97-AF65-F5344CB8AC3E}">
        <p14:creationId xmlns:p14="http://schemas.microsoft.com/office/powerpoint/2010/main" val="17525502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9265" y="2875805"/>
            <a:ext cx="8610600" cy="1293028"/>
          </a:xfrm>
        </p:spPr>
        <p:txBody>
          <a:bodyPr>
            <a:normAutofit/>
          </a:bodyPr>
          <a:lstStyle/>
          <a:p>
            <a:pPr algn="ctr"/>
            <a:r>
              <a:rPr lang="en-US" sz="5400" dirty="0" smtClean="0"/>
              <a:t>Final Outcome</a:t>
            </a:r>
            <a:endParaRPr lang="en-US" sz="5400" dirty="0"/>
          </a:p>
        </p:txBody>
      </p:sp>
    </p:spTree>
    <p:extLst>
      <p:ext uri="{BB962C8B-B14F-4D97-AF65-F5344CB8AC3E}">
        <p14:creationId xmlns:p14="http://schemas.microsoft.com/office/powerpoint/2010/main" val="33959503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t="9730" b="3554"/>
          <a:stretch/>
        </p:blipFill>
        <p:spPr>
          <a:xfrm>
            <a:off x="2246437" y="2316479"/>
            <a:ext cx="8194351" cy="4023361"/>
          </a:xfrm>
          <a:prstGeom prst="rect">
            <a:avLst/>
          </a:prstGeom>
          <a:effectLst>
            <a:outerShdw blurRad="63500" sx="102000" sy="102000" algn="ctr" rotWithShape="0">
              <a:prstClr val="black">
                <a:alpha val="40000"/>
              </a:prstClr>
            </a:outerShdw>
          </a:effectLst>
        </p:spPr>
      </p:pic>
      <p:sp>
        <p:nvSpPr>
          <p:cNvPr id="8" name="TextBox 7"/>
          <p:cNvSpPr txBox="1"/>
          <p:nvPr/>
        </p:nvSpPr>
        <p:spPr>
          <a:xfrm>
            <a:off x="2246437" y="1495755"/>
            <a:ext cx="2302625" cy="369332"/>
          </a:xfrm>
          <a:prstGeom prst="rect">
            <a:avLst/>
          </a:prstGeom>
          <a:noFill/>
        </p:spPr>
        <p:txBody>
          <a:bodyPr wrap="square" rtlCol="0">
            <a:spAutoFit/>
          </a:bodyPr>
          <a:lstStyle/>
          <a:p>
            <a:r>
              <a:rPr lang="en-US" dirty="0" smtClean="0"/>
              <a:t>Landing Page</a:t>
            </a:r>
            <a:endParaRPr lang="en-US" dirty="0"/>
          </a:p>
        </p:txBody>
      </p:sp>
      <p:sp>
        <p:nvSpPr>
          <p:cNvPr id="4" name="TextBox 3"/>
          <p:cNvSpPr txBox="1"/>
          <p:nvPr/>
        </p:nvSpPr>
        <p:spPr>
          <a:xfrm>
            <a:off x="2194174" y="6309360"/>
            <a:ext cx="8181651" cy="307777"/>
          </a:xfrm>
          <a:prstGeom prst="rect">
            <a:avLst/>
          </a:prstGeom>
          <a:noFill/>
        </p:spPr>
        <p:txBody>
          <a:bodyPr wrap="square" rtlCol="0">
            <a:spAutoFit/>
          </a:bodyPr>
          <a:lstStyle/>
          <a:p>
            <a:r>
              <a:rPr lang="en-US" sz="1400" dirty="0" smtClean="0"/>
              <a:t>This is the homepage for the website, where you can access your needs.</a:t>
            </a:r>
            <a:endParaRPr lang="en-US" dirty="0"/>
          </a:p>
        </p:txBody>
      </p:sp>
    </p:spTree>
    <p:extLst>
      <p:ext uri="{BB962C8B-B14F-4D97-AF65-F5344CB8AC3E}">
        <p14:creationId xmlns:p14="http://schemas.microsoft.com/office/powerpoint/2010/main" val="7747095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t="9671" b="3964"/>
          <a:stretch/>
        </p:blipFill>
        <p:spPr>
          <a:xfrm>
            <a:off x="2233737" y="2324099"/>
            <a:ext cx="8194351" cy="3985261"/>
          </a:xfrm>
          <a:prstGeom prst="rect">
            <a:avLst/>
          </a:prstGeom>
          <a:effectLst>
            <a:outerShdw blurRad="63500" sx="102000" sy="102000" algn="ctr" rotWithShape="0">
              <a:prstClr val="black">
                <a:alpha val="40000"/>
              </a:prstClr>
            </a:outerShdw>
          </a:effectLst>
        </p:spPr>
      </p:pic>
      <p:sp>
        <p:nvSpPr>
          <p:cNvPr id="8" name="TextBox 7"/>
          <p:cNvSpPr txBox="1"/>
          <p:nvPr/>
        </p:nvSpPr>
        <p:spPr>
          <a:xfrm>
            <a:off x="2246437" y="1495755"/>
            <a:ext cx="2302625" cy="369332"/>
          </a:xfrm>
          <a:prstGeom prst="rect">
            <a:avLst/>
          </a:prstGeom>
          <a:noFill/>
        </p:spPr>
        <p:txBody>
          <a:bodyPr wrap="square" rtlCol="0">
            <a:spAutoFit/>
          </a:bodyPr>
          <a:lstStyle/>
          <a:p>
            <a:r>
              <a:rPr lang="en-US" dirty="0" smtClean="0"/>
              <a:t>Testimonials Page</a:t>
            </a:r>
            <a:endParaRPr lang="en-US" dirty="0"/>
          </a:p>
        </p:txBody>
      </p:sp>
      <p:sp>
        <p:nvSpPr>
          <p:cNvPr id="4" name="TextBox 3"/>
          <p:cNvSpPr txBox="1"/>
          <p:nvPr/>
        </p:nvSpPr>
        <p:spPr>
          <a:xfrm>
            <a:off x="2194174" y="6309360"/>
            <a:ext cx="8181651" cy="523220"/>
          </a:xfrm>
          <a:prstGeom prst="rect">
            <a:avLst/>
          </a:prstGeom>
          <a:noFill/>
        </p:spPr>
        <p:txBody>
          <a:bodyPr wrap="square" rtlCol="0">
            <a:spAutoFit/>
          </a:bodyPr>
          <a:lstStyle/>
          <a:p>
            <a:r>
              <a:rPr lang="en-US" sz="1400" dirty="0" smtClean="0"/>
              <a:t>This is the Testimonials page, So if you have something creative in your mind drop it out so everybody can hear about it.</a:t>
            </a:r>
            <a:endParaRPr lang="en-US" dirty="0"/>
          </a:p>
        </p:txBody>
      </p:sp>
    </p:spTree>
    <p:extLst>
      <p:ext uri="{BB962C8B-B14F-4D97-AF65-F5344CB8AC3E}">
        <p14:creationId xmlns:p14="http://schemas.microsoft.com/office/powerpoint/2010/main" val="16018597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9682" b="3856"/>
          <a:stretch/>
        </p:blipFill>
        <p:spPr>
          <a:xfrm>
            <a:off x="2233737" y="2324099"/>
            <a:ext cx="8194351" cy="3985261"/>
          </a:xfrm>
          <a:prstGeom prst="rect">
            <a:avLst/>
          </a:prstGeom>
          <a:effectLst>
            <a:outerShdw blurRad="63500" sx="102000" sy="102000" algn="ctr" rotWithShape="0">
              <a:prstClr val="black">
                <a:alpha val="40000"/>
              </a:prstClr>
            </a:outerShdw>
          </a:effectLst>
        </p:spPr>
      </p:pic>
      <p:sp>
        <p:nvSpPr>
          <p:cNvPr id="6" name="TextBox 5"/>
          <p:cNvSpPr txBox="1"/>
          <p:nvPr/>
        </p:nvSpPr>
        <p:spPr>
          <a:xfrm>
            <a:off x="2246437" y="1495755"/>
            <a:ext cx="3754313" cy="369332"/>
          </a:xfrm>
          <a:prstGeom prst="rect">
            <a:avLst/>
          </a:prstGeom>
          <a:noFill/>
        </p:spPr>
        <p:txBody>
          <a:bodyPr wrap="square" rtlCol="0">
            <a:spAutoFit/>
          </a:bodyPr>
          <a:lstStyle/>
          <a:p>
            <a:r>
              <a:rPr lang="en-US" dirty="0" smtClean="0"/>
              <a:t>About </a:t>
            </a:r>
            <a:r>
              <a:rPr lang="en-US" dirty="0" smtClean="0"/>
              <a:t>Developer </a:t>
            </a:r>
            <a:r>
              <a:rPr lang="en-US" dirty="0" smtClean="0"/>
              <a:t>Page</a:t>
            </a:r>
            <a:endParaRPr lang="en-US" dirty="0"/>
          </a:p>
        </p:txBody>
      </p:sp>
      <p:sp>
        <p:nvSpPr>
          <p:cNvPr id="5" name="TextBox 4"/>
          <p:cNvSpPr txBox="1"/>
          <p:nvPr/>
        </p:nvSpPr>
        <p:spPr>
          <a:xfrm>
            <a:off x="2194174" y="6309360"/>
            <a:ext cx="8181651" cy="307777"/>
          </a:xfrm>
          <a:prstGeom prst="rect">
            <a:avLst/>
          </a:prstGeom>
          <a:noFill/>
        </p:spPr>
        <p:txBody>
          <a:bodyPr wrap="square" rtlCol="0">
            <a:spAutoFit/>
          </a:bodyPr>
          <a:lstStyle/>
          <a:p>
            <a:r>
              <a:rPr lang="en-US" sz="1400" dirty="0" smtClean="0"/>
              <a:t>This is the porfolio page, where we talk about the developer.</a:t>
            </a:r>
            <a:endParaRPr lang="en-US" dirty="0"/>
          </a:p>
        </p:txBody>
      </p:sp>
    </p:spTree>
    <p:extLst>
      <p:ext uri="{BB962C8B-B14F-4D97-AF65-F5344CB8AC3E}">
        <p14:creationId xmlns:p14="http://schemas.microsoft.com/office/powerpoint/2010/main" val="9306681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9682" b="3856"/>
          <a:stretch/>
        </p:blipFill>
        <p:spPr>
          <a:xfrm>
            <a:off x="2233737" y="2324100"/>
            <a:ext cx="8194351" cy="3985260"/>
          </a:xfrm>
          <a:prstGeom prst="rect">
            <a:avLst/>
          </a:prstGeom>
          <a:effectLst>
            <a:outerShdw blurRad="63500" sx="102000" sy="102000" algn="ctr" rotWithShape="0">
              <a:prstClr val="black">
                <a:alpha val="40000"/>
              </a:prstClr>
            </a:outerShdw>
          </a:effectLst>
        </p:spPr>
      </p:pic>
      <p:sp>
        <p:nvSpPr>
          <p:cNvPr id="6" name="TextBox 5"/>
          <p:cNvSpPr txBox="1"/>
          <p:nvPr/>
        </p:nvSpPr>
        <p:spPr>
          <a:xfrm>
            <a:off x="2246437" y="1495755"/>
            <a:ext cx="2302625" cy="369332"/>
          </a:xfrm>
          <a:prstGeom prst="rect">
            <a:avLst/>
          </a:prstGeom>
          <a:noFill/>
        </p:spPr>
        <p:txBody>
          <a:bodyPr wrap="square" rtlCol="0">
            <a:spAutoFit/>
          </a:bodyPr>
          <a:lstStyle/>
          <a:p>
            <a:r>
              <a:rPr lang="en-US" dirty="0" smtClean="0"/>
              <a:t>Contact Us Page</a:t>
            </a:r>
            <a:endParaRPr lang="en-US" dirty="0"/>
          </a:p>
        </p:txBody>
      </p:sp>
      <p:sp>
        <p:nvSpPr>
          <p:cNvPr id="5" name="TextBox 4"/>
          <p:cNvSpPr txBox="1"/>
          <p:nvPr/>
        </p:nvSpPr>
        <p:spPr>
          <a:xfrm>
            <a:off x="2194174" y="6309360"/>
            <a:ext cx="8181651" cy="307777"/>
          </a:xfrm>
          <a:prstGeom prst="rect">
            <a:avLst/>
          </a:prstGeom>
          <a:noFill/>
        </p:spPr>
        <p:txBody>
          <a:bodyPr wrap="square" rtlCol="0">
            <a:spAutoFit/>
          </a:bodyPr>
          <a:lstStyle/>
          <a:p>
            <a:r>
              <a:rPr lang="en-US" sz="1400" dirty="0" smtClean="0"/>
              <a:t>This is the contact page where you can contact AMDT for information,</a:t>
            </a:r>
            <a:endParaRPr lang="en-US" dirty="0"/>
          </a:p>
        </p:txBody>
      </p:sp>
    </p:spTree>
    <p:extLst>
      <p:ext uri="{BB962C8B-B14F-4D97-AF65-F5344CB8AC3E}">
        <p14:creationId xmlns:p14="http://schemas.microsoft.com/office/powerpoint/2010/main" val="226679666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9848" b="3856"/>
          <a:stretch/>
        </p:blipFill>
        <p:spPr>
          <a:xfrm>
            <a:off x="2233737" y="2331720"/>
            <a:ext cx="8194351" cy="3977640"/>
          </a:xfrm>
          <a:prstGeom prst="rect">
            <a:avLst/>
          </a:prstGeom>
          <a:effectLst>
            <a:outerShdw blurRad="63500" sx="102000" sy="102000" algn="ctr" rotWithShape="0">
              <a:prstClr val="black">
                <a:alpha val="40000"/>
              </a:prstClr>
            </a:outerShdw>
          </a:effectLst>
        </p:spPr>
      </p:pic>
      <p:sp>
        <p:nvSpPr>
          <p:cNvPr id="6" name="TextBox 5"/>
          <p:cNvSpPr txBox="1"/>
          <p:nvPr/>
        </p:nvSpPr>
        <p:spPr>
          <a:xfrm>
            <a:off x="2246437" y="1495755"/>
            <a:ext cx="2302625" cy="369332"/>
          </a:xfrm>
          <a:prstGeom prst="rect">
            <a:avLst/>
          </a:prstGeom>
          <a:noFill/>
        </p:spPr>
        <p:txBody>
          <a:bodyPr wrap="square" rtlCol="0">
            <a:spAutoFit/>
          </a:bodyPr>
          <a:lstStyle/>
          <a:p>
            <a:r>
              <a:rPr lang="en-US" dirty="0" smtClean="0"/>
              <a:t>Art Week Page</a:t>
            </a:r>
            <a:endParaRPr lang="en-US" dirty="0"/>
          </a:p>
        </p:txBody>
      </p:sp>
      <p:sp>
        <p:nvSpPr>
          <p:cNvPr id="2" name="TextBox 1"/>
          <p:cNvSpPr txBox="1"/>
          <p:nvPr/>
        </p:nvSpPr>
        <p:spPr>
          <a:xfrm>
            <a:off x="2233737" y="6317673"/>
            <a:ext cx="8181651" cy="369332"/>
          </a:xfrm>
          <a:prstGeom prst="rect">
            <a:avLst/>
          </a:prstGeom>
          <a:noFill/>
        </p:spPr>
        <p:txBody>
          <a:bodyPr wrap="square" rtlCol="0">
            <a:spAutoFit/>
          </a:bodyPr>
          <a:lstStyle/>
          <a:p>
            <a:r>
              <a:rPr lang="en-US" sz="1400" dirty="0" smtClean="0"/>
              <a:t>This page contains the best art of students of the week</a:t>
            </a:r>
            <a:r>
              <a:rPr lang="en-US" dirty="0" smtClean="0"/>
              <a:t>.</a:t>
            </a:r>
            <a:endParaRPr lang="en-US" dirty="0"/>
          </a:p>
        </p:txBody>
      </p:sp>
    </p:spTree>
    <p:extLst>
      <p:ext uri="{BB962C8B-B14F-4D97-AF65-F5344CB8AC3E}">
        <p14:creationId xmlns:p14="http://schemas.microsoft.com/office/powerpoint/2010/main" val="37629575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a:bodyPr>
          <a:lstStyle/>
          <a:p>
            <a:r>
              <a:rPr lang="en-US" sz="1600" dirty="0"/>
              <a:t>Nielsen Norman Group. 2020. </a:t>
            </a:r>
            <a:r>
              <a:rPr lang="en-US" sz="1600" i="1" dirty="0"/>
              <a:t>10 Heuristics For User Interface Design: Article By Jakob Nielsen</a:t>
            </a:r>
            <a:r>
              <a:rPr lang="en-US" sz="1600" dirty="0"/>
              <a:t>. [online] Available at: &lt;https://www.nngroup.com/articles/ten-usability-heuristics/&gt; [</a:t>
            </a:r>
            <a:r>
              <a:rPr lang="en-US" sz="1600"/>
              <a:t>Accessed </a:t>
            </a:r>
            <a:r>
              <a:rPr lang="en-US" sz="1600" smtClean="0"/>
              <a:t>17 </a:t>
            </a:r>
            <a:r>
              <a:rPr lang="en-US" sz="1600" dirty="0"/>
              <a:t>June 2020].</a:t>
            </a:r>
            <a:endParaRPr lang="en-US" sz="1600" dirty="0"/>
          </a:p>
        </p:txBody>
      </p:sp>
    </p:spTree>
    <p:extLst>
      <p:ext uri="{BB962C8B-B14F-4D97-AF65-F5344CB8AC3E}">
        <p14:creationId xmlns:p14="http://schemas.microsoft.com/office/powerpoint/2010/main" val="26771504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lstStyle/>
          <a:p>
            <a:endParaRPr lang="en-US" dirty="0" smtClean="0"/>
          </a:p>
          <a:p>
            <a:r>
              <a:rPr lang="en-US" dirty="0" smtClean="0"/>
              <a:t>Tools Used For Web Development						4</a:t>
            </a:r>
            <a:endParaRPr lang="en-US" dirty="0" smtClean="0"/>
          </a:p>
          <a:p>
            <a:r>
              <a:rPr lang="en-US" dirty="0" smtClean="0"/>
              <a:t>Wireframes										</a:t>
            </a:r>
            <a:r>
              <a:rPr lang="en-US" dirty="0" smtClean="0"/>
              <a:t>8</a:t>
            </a:r>
            <a:endParaRPr lang="en-US" dirty="0" smtClean="0"/>
          </a:p>
          <a:p>
            <a:r>
              <a:rPr lang="en-US" dirty="0" smtClean="0"/>
              <a:t>Usabillity Principles Used							          </a:t>
            </a:r>
            <a:r>
              <a:rPr lang="en-US" dirty="0" smtClean="0"/>
              <a:t>14</a:t>
            </a:r>
            <a:endParaRPr lang="en-US" dirty="0" smtClean="0"/>
          </a:p>
          <a:p>
            <a:r>
              <a:rPr lang="en-US" dirty="0" smtClean="0"/>
              <a:t>Final Outcome								          </a:t>
            </a:r>
            <a:r>
              <a:rPr lang="en-US" dirty="0" smtClean="0"/>
              <a:t>20</a:t>
            </a:r>
            <a:r>
              <a:rPr lang="en-US" dirty="0" smtClean="0"/>
              <a:t>		</a:t>
            </a:r>
          </a:p>
          <a:p>
            <a:pPr marL="0" indent="0">
              <a:buNone/>
            </a:pPr>
            <a:r>
              <a:rPr lang="en-US" dirty="0" smtClean="0"/>
              <a:t>					</a:t>
            </a:r>
          </a:p>
          <a:p>
            <a:pPr marL="0" indent="0">
              <a:buNone/>
            </a:pPr>
            <a:r>
              <a:rPr lang="en-US" dirty="0" smtClean="0"/>
              <a:t>	</a:t>
            </a:r>
            <a:endParaRPr lang="en-US" dirty="0"/>
          </a:p>
        </p:txBody>
      </p:sp>
    </p:spTree>
    <p:extLst>
      <p:ext uri="{BB962C8B-B14F-4D97-AF65-F5344CB8AC3E}">
        <p14:creationId xmlns:p14="http://schemas.microsoft.com/office/powerpoint/2010/main" val="196001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894841" y="3148124"/>
            <a:ext cx="8610600" cy="1293028"/>
          </a:xfrm>
        </p:spPr>
        <p:txBody>
          <a:bodyPr>
            <a:normAutofit fontScale="90000"/>
          </a:bodyPr>
          <a:lstStyle/>
          <a:p>
            <a:pPr algn="ctr"/>
            <a:r>
              <a:rPr lang="en-US" sz="5400" dirty="0" smtClean="0"/>
              <a:t>Tools used for web development</a:t>
            </a:r>
            <a:endParaRPr lang="en-US" sz="5400" dirty="0"/>
          </a:p>
        </p:txBody>
      </p:sp>
    </p:spTree>
    <p:extLst>
      <p:ext uri="{BB962C8B-B14F-4D97-AF65-F5344CB8AC3E}">
        <p14:creationId xmlns:p14="http://schemas.microsoft.com/office/powerpoint/2010/main" val="19636879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 Code</a:t>
            </a:r>
            <a:endParaRPr lang="en-US" dirty="0"/>
          </a:p>
        </p:txBody>
      </p:sp>
      <p:sp>
        <p:nvSpPr>
          <p:cNvPr id="3" name="Content Placeholder 2"/>
          <p:cNvSpPr>
            <a:spLocks noGrp="1"/>
          </p:cNvSpPr>
          <p:nvPr>
            <p:ph idx="1"/>
          </p:nvPr>
        </p:nvSpPr>
        <p:spPr/>
        <p:txBody>
          <a:bodyPr>
            <a:normAutofit/>
          </a:bodyPr>
          <a:lstStyle/>
          <a:p>
            <a:r>
              <a:rPr lang="en-US" sz="1600" dirty="0" smtClean="0"/>
              <a:t>I used visual studio code to create my website.</a:t>
            </a:r>
          </a:p>
          <a:p>
            <a:endParaRPr lang="en-US" sz="1600" b="1" dirty="0" smtClean="0"/>
          </a:p>
          <a:p>
            <a:r>
              <a:rPr lang="en-US" sz="1600" b="1" dirty="0" smtClean="0"/>
              <a:t>Visual </a:t>
            </a:r>
            <a:r>
              <a:rPr lang="en-US" sz="1600" b="1" dirty="0"/>
              <a:t>Studio Code</a:t>
            </a:r>
            <a:r>
              <a:rPr lang="en-US" sz="1600" dirty="0"/>
              <a:t> is a </a:t>
            </a:r>
            <a:r>
              <a:rPr lang="en-US" sz="1600" dirty="0" smtClean="0"/>
              <a:t>free</a:t>
            </a:r>
            <a:r>
              <a:rPr lang="en-US" sz="1600" dirty="0"/>
              <a:t> </a:t>
            </a:r>
            <a:r>
              <a:rPr lang="en-US" sz="1600" dirty="0" smtClean="0"/>
              <a:t>source code editor</a:t>
            </a:r>
            <a:r>
              <a:rPr lang="en-US" sz="1600" dirty="0"/>
              <a:t> made by </a:t>
            </a:r>
            <a:r>
              <a:rPr lang="en-US" sz="1600" dirty="0" smtClean="0"/>
              <a:t>Microsoft</a:t>
            </a:r>
            <a:r>
              <a:rPr lang="en-US" sz="1600" dirty="0"/>
              <a:t> for </a:t>
            </a:r>
            <a:r>
              <a:rPr lang="en-US" sz="1600" dirty="0" smtClean="0"/>
              <a:t>Windows,</a:t>
            </a:r>
            <a:r>
              <a:rPr lang="en-US" sz="1600" dirty="0"/>
              <a:t> </a:t>
            </a:r>
            <a:r>
              <a:rPr lang="en-US" sz="1600" dirty="0" smtClean="0"/>
              <a:t>Linux</a:t>
            </a:r>
            <a:r>
              <a:rPr lang="en-US" sz="1600" dirty="0"/>
              <a:t> and </a:t>
            </a:r>
            <a:r>
              <a:rPr lang="en-US" sz="1600" dirty="0" smtClean="0"/>
              <a:t>macOS.</a:t>
            </a:r>
            <a:r>
              <a:rPr lang="en-US" sz="1600" dirty="0"/>
              <a:t> Features include support for </a:t>
            </a:r>
            <a:r>
              <a:rPr lang="en-US" sz="1600" dirty="0" smtClean="0"/>
              <a:t>debugging,</a:t>
            </a:r>
            <a:r>
              <a:rPr lang="en-US" sz="1600" dirty="0"/>
              <a:t> </a:t>
            </a:r>
            <a:r>
              <a:rPr lang="en-US" sz="1600" dirty="0" smtClean="0"/>
              <a:t>syntax highlighting,</a:t>
            </a:r>
            <a:r>
              <a:rPr lang="en-US" sz="1600" dirty="0"/>
              <a:t> </a:t>
            </a:r>
            <a:r>
              <a:rPr lang="en-US" sz="1600" dirty="0" smtClean="0"/>
              <a:t>inteligent code completion,</a:t>
            </a:r>
            <a:r>
              <a:rPr lang="en-US" sz="1600" dirty="0"/>
              <a:t> </a:t>
            </a:r>
            <a:r>
              <a:rPr lang="en-US" sz="1600" dirty="0" smtClean="0"/>
              <a:t>snippets,</a:t>
            </a:r>
            <a:r>
              <a:rPr lang="en-US" sz="1600" dirty="0"/>
              <a:t>  code refactoring</a:t>
            </a:r>
            <a:r>
              <a:rPr lang="en-US" sz="1600" dirty="0" smtClean="0"/>
              <a:t>, </a:t>
            </a:r>
            <a:r>
              <a:rPr lang="en-US" sz="1600" dirty="0"/>
              <a:t>and embedded </a:t>
            </a:r>
            <a:r>
              <a:rPr lang="en-US" sz="1600" dirty="0" smtClean="0"/>
              <a:t>GIT.</a:t>
            </a:r>
          </a:p>
          <a:p>
            <a:endParaRPr lang="en-US" sz="16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3618" y="627214"/>
            <a:ext cx="1309253" cy="1309253"/>
          </a:xfrm>
          <a:prstGeom prst="rect">
            <a:avLst/>
          </a:prstGeom>
        </p:spPr>
      </p:pic>
    </p:spTree>
    <p:extLst>
      <p:ext uri="{BB962C8B-B14F-4D97-AF65-F5344CB8AC3E}">
        <p14:creationId xmlns:p14="http://schemas.microsoft.com/office/powerpoint/2010/main" val="22488120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Github</a:t>
            </a:r>
            <a:endParaRPr lang="en-US" dirty="0"/>
          </a:p>
        </p:txBody>
      </p:sp>
      <p:sp>
        <p:nvSpPr>
          <p:cNvPr id="3" name="Content Placeholder 2"/>
          <p:cNvSpPr>
            <a:spLocks noGrp="1"/>
          </p:cNvSpPr>
          <p:nvPr>
            <p:ph idx="1"/>
          </p:nvPr>
        </p:nvSpPr>
        <p:spPr/>
        <p:txBody>
          <a:bodyPr>
            <a:noAutofit/>
          </a:bodyPr>
          <a:lstStyle/>
          <a:p>
            <a:r>
              <a:rPr lang="en-US" sz="1400" dirty="0"/>
              <a:t>GitHub is a web improvement stage enlivened by the manner in which you work. This apparatus permits engineers to audit code, oversee ventures, and manufacture programming. </a:t>
            </a:r>
          </a:p>
          <a:p>
            <a:endParaRPr lang="en-US" sz="1400" dirty="0"/>
          </a:p>
          <a:p>
            <a:pPr marL="0" indent="0">
              <a:buNone/>
            </a:pPr>
            <a:r>
              <a:rPr lang="en-US" sz="1400" dirty="0" smtClean="0"/>
              <a:t>Features</a:t>
            </a:r>
            <a:r>
              <a:rPr lang="en-US" sz="1400" dirty="0"/>
              <a:t>: </a:t>
            </a:r>
          </a:p>
          <a:p>
            <a:endParaRPr lang="en-US" sz="1400" dirty="0"/>
          </a:p>
          <a:p>
            <a:r>
              <a:rPr lang="en-US" sz="1400" dirty="0"/>
              <a:t>Facilitate effectively, remain adjusted, and complete GitHub's undertaking the executives instruments </a:t>
            </a:r>
          </a:p>
          <a:p>
            <a:endParaRPr lang="en-US" sz="1400" dirty="0"/>
          </a:p>
          <a:p>
            <a:r>
              <a:rPr lang="en-US" sz="1400" dirty="0"/>
              <a:t>It extends to right instruments for the employment opportunity </a:t>
            </a:r>
          </a:p>
          <a:p>
            <a:endParaRPr lang="en-US" sz="1400" dirty="0"/>
          </a:p>
          <a:p>
            <a:r>
              <a:rPr lang="en-US" sz="1400" dirty="0"/>
              <a:t>Simple documentation close by quality coding </a:t>
            </a:r>
            <a:endParaRPr lang="en-US" sz="1400" dirty="0" smtClean="0"/>
          </a:p>
          <a:p>
            <a:endParaRPr lang="en-US" sz="1400" dirty="0"/>
          </a:p>
          <a:p>
            <a:r>
              <a:rPr lang="en-US" sz="1400" dirty="0"/>
              <a:t>Developers can host their documentation directly from repositories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1762" y="764373"/>
            <a:ext cx="1238250" cy="1190625"/>
          </a:xfrm>
          <a:prstGeom prst="rect">
            <a:avLst/>
          </a:prstGeom>
        </p:spPr>
      </p:pic>
    </p:spTree>
    <p:extLst>
      <p:ext uri="{BB962C8B-B14F-4D97-AF65-F5344CB8AC3E}">
        <p14:creationId xmlns:p14="http://schemas.microsoft.com/office/powerpoint/2010/main" val="9481575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a:t>
            </a:r>
            <a:endParaRPr lang="en-US" dirty="0"/>
          </a:p>
        </p:txBody>
      </p:sp>
      <p:sp>
        <p:nvSpPr>
          <p:cNvPr id="3" name="Content Placeholder 2"/>
          <p:cNvSpPr>
            <a:spLocks noGrp="1"/>
          </p:cNvSpPr>
          <p:nvPr>
            <p:ph idx="1"/>
          </p:nvPr>
        </p:nvSpPr>
        <p:spPr/>
        <p:txBody>
          <a:bodyPr>
            <a:normAutofit/>
          </a:bodyPr>
          <a:lstStyle/>
          <a:p>
            <a:r>
              <a:rPr lang="en-US" sz="1600" dirty="0"/>
              <a:t>Bootstrap is a free and open-source CSS system coordinated at responsive, portable first front-end web advancement. It contains CSS-and (alternatively) JavaScript-based plan formats for typography,forms, buttons, </a:t>
            </a:r>
            <a:r>
              <a:rPr lang="en-US" sz="1600" dirty="0" smtClean="0"/>
              <a:t>navigation </a:t>
            </a:r>
            <a:r>
              <a:rPr lang="en-US" sz="1600" dirty="0"/>
              <a:t>and other interface </a:t>
            </a:r>
            <a:r>
              <a:rPr lang="en-US" sz="1600" dirty="0" smtClean="0"/>
              <a:t>parts.</a:t>
            </a:r>
          </a:p>
          <a:p>
            <a:endParaRPr lang="en-US" sz="1600" dirty="0"/>
          </a:p>
          <a:p>
            <a:r>
              <a:rPr lang="en-US" sz="1600" dirty="0"/>
              <a:t>Bootstrap is the seventh-most-featured venture on GitHub, with in excess of 142,000 stars, behind freeCodeCamp (right around 312,000 stars) and possibly behind Vue.js system. As per Alexa Rank, Bootstrap is in the best 2000 in the USA while vuejs.org is in the best 7000 in the USA</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0900" y="764373"/>
            <a:ext cx="985274" cy="989215"/>
          </a:xfrm>
          <a:prstGeom prst="rect">
            <a:avLst/>
          </a:prstGeom>
        </p:spPr>
      </p:pic>
    </p:spTree>
    <p:extLst>
      <p:ext uri="{BB962C8B-B14F-4D97-AF65-F5344CB8AC3E}">
        <p14:creationId xmlns:p14="http://schemas.microsoft.com/office/powerpoint/2010/main" val="4799864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2441" y="2995724"/>
            <a:ext cx="8610600" cy="1293028"/>
          </a:xfrm>
        </p:spPr>
        <p:txBody>
          <a:bodyPr>
            <a:normAutofit/>
          </a:bodyPr>
          <a:lstStyle/>
          <a:p>
            <a:pPr algn="ctr"/>
            <a:r>
              <a:rPr lang="en-US" sz="5400" dirty="0" smtClean="0"/>
              <a:t>WIREFRAMES</a:t>
            </a:r>
            <a:endParaRPr lang="en-US" sz="5400" dirty="0"/>
          </a:p>
        </p:txBody>
      </p:sp>
    </p:spTree>
    <p:extLst>
      <p:ext uri="{BB962C8B-B14F-4D97-AF65-F5344CB8AC3E}">
        <p14:creationId xmlns:p14="http://schemas.microsoft.com/office/powerpoint/2010/main" val="3120115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37" y="2057401"/>
            <a:ext cx="8194349" cy="4609321"/>
          </a:xfrm>
          <a:prstGeom prst="rect">
            <a:avLst/>
          </a:prstGeom>
          <a:effectLst>
            <a:outerShdw blurRad="63500" sx="102000" sy="102000" algn="ctr" rotWithShape="0">
              <a:prstClr val="black">
                <a:alpha val="40000"/>
              </a:prstClr>
            </a:outerShdw>
          </a:effectLst>
        </p:spPr>
      </p:pic>
      <p:sp>
        <p:nvSpPr>
          <p:cNvPr id="10" name="TextBox 9"/>
          <p:cNvSpPr txBox="1"/>
          <p:nvPr/>
        </p:nvSpPr>
        <p:spPr>
          <a:xfrm>
            <a:off x="2246437" y="1660854"/>
            <a:ext cx="2302625" cy="369332"/>
          </a:xfrm>
          <a:prstGeom prst="rect">
            <a:avLst/>
          </a:prstGeom>
          <a:noFill/>
        </p:spPr>
        <p:txBody>
          <a:bodyPr wrap="square" rtlCol="0">
            <a:spAutoFit/>
          </a:bodyPr>
          <a:lstStyle/>
          <a:p>
            <a:r>
              <a:rPr lang="en-US" dirty="0" smtClean="0"/>
              <a:t>Landing Page</a:t>
            </a:r>
            <a:endParaRPr lang="en-US" dirty="0"/>
          </a:p>
        </p:txBody>
      </p:sp>
    </p:spTree>
    <p:extLst>
      <p:ext uri="{BB962C8B-B14F-4D97-AF65-F5344CB8AC3E}">
        <p14:creationId xmlns:p14="http://schemas.microsoft.com/office/powerpoint/2010/main" val="938005287"/>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docProps/app.xml><?xml version="1.0" encoding="utf-8"?>
<Properties xmlns="http://schemas.openxmlformats.org/officeDocument/2006/extended-properties" xmlns:vt="http://schemas.openxmlformats.org/officeDocument/2006/docPropsVTypes">
  <Template>Vapor Trail</Template>
  <TotalTime>240</TotalTime>
  <Words>645</Words>
  <Application>Microsoft Office PowerPoint</Application>
  <PresentationFormat>Widescreen</PresentationFormat>
  <Paragraphs>72</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Century Gothic</vt:lpstr>
      <vt:lpstr>Vapor Trail</vt:lpstr>
      <vt:lpstr>Amdt revAMP REPORT</vt:lpstr>
      <vt:lpstr>Acknowledgment</vt:lpstr>
      <vt:lpstr>Content</vt:lpstr>
      <vt:lpstr>Tools used for web development</vt:lpstr>
      <vt:lpstr>Visual Studio Code</vt:lpstr>
      <vt:lpstr>Github</vt:lpstr>
      <vt:lpstr>Bootstrap</vt:lpstr>
      <vt:lpstr>WIREFRAMES</vt:lpstr>
      <vt:lpstr>PowerPoint Presentation</vt:lpstr>
      <vt:lpstr>PowerPoint Presentation</vt:lpstr>
      <vt:lpstr>PowerPoint Presentation</vt:lpstr>
      <vt:lpstr>PowerPoint Presentation</vt:lpstr>
      <vt:lpstr>PowerPoint Presentation</vt:lpstr>
      <vt:lpstr>Usability Principles I Have Used</vt:lpstr>
      <vt:lpstr>Visibility of system status </vt:lpstr>
      <vt:lpstr>Aesthetic and minimalist design </vt:lpstr>
      <vt:lpstr>Recognition rather than recall </vt:lpstr>
      <vt:lpstr>Match between system and the real world</vt:lpstr>
      <vt:lpstr>User control and freedom </vt:lpstr>
      <vt:lpstr>Final Outcome</vt:lpstr>
      <vt:lpstr>PowerPoint Presentation</vt:lpstr>
      <vt:lpstr>PowerPoint Presentation</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Amdt revAMP REPORT</dc:title>
  <dc:creator>user</dc:creator>
  <cp:lastModifiedBy>user</cp:lastModifiedBy>
  <cp:revision>21</cp:revision>
  <dcterms:created xsi:type="dcterms:W3CDTF">2020-06-18T14:52:10Z</dcterms:created>
  <dcterms:modified xsi:type="dcterms:W3CDTF">2020-06-19T10:06:19Z</dcterms:modified>
</cp:coreProperties>
</file>

<file path=docProps/thumbnail.jpeg>
</file>